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887" r:id="rId2"/>
  </p:sldMasterIdLst>
  <p:notesMasterIdLst>
    <p:notesMasterId r:id="rId25"/>
  </p:notesMasterIdLst>
  <p:sldIdLst>
    <p:sldId id="267" r:id="rId3"/>
    <p:sldId id="272" r:id="rId4"/>
    <p:sldId id="256" r:id="rId5"/>
    <p:sldId id="275" r:id="rId6"/>
    <p:sldId id="257" r:id="rId7"/>
    <p:sldId id="258" r:id="rId8"/>
    <p:sldId id="269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61" r:id="rId20"/>
    <p:sldId id="295" r:id="rId21"/>
    <p:sldId id="265" r:id="rId22"/>
    <p:sldId id="276" r:id="rId23"/>
    <p:sldId id="28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0000FF"/>
    <a:srgbClr val="00FFFF"/>
    <a:srgbClr val="FF00FF"/>
    <a:srgbClr val="E97229"/>
    <a:srgbClr val="0000CC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35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6CE5CF-C3B9-4B8C-BE8D-88A2D4CE2DAB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0F27C2-60BE-4051-8050-835CE8C9A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D0551-1B01-4A59-8CFE-C4C7CCCE3D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7759-9155-4D64-AABC-8D0397235979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AD18-EDB2-4242-8138-C9ADAB7B1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A190-5E5E-4188-A73E-C63E90BC9E51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CBF-3C01-48C0-A29A-A94F4972B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D167-AA9F-4F08-B43B-D50A5389A05E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BBC4-5F78-40FD-B686-159C133A1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1BCD-64FF-4079-953C-CE67868E2455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7E4B3-804C-4994-BE7C-72058EE8E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FD13-18DE-4B40-A522-974B613AA119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3CBF3-4EFB-4220-9BA3-F63724251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A86D-DFF8-4F3C-833B-C6A07EFF3950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C27E-D6DC-410B-9522-4D3183D66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459E-EBE7-4A9C-8F8A-D9CB6F6E06EF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B70A4-4CD8-4AF1-8D09-D8B4F31E2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628DA-DB03-4729-B921-60A1A2094006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1F02-1DDB-47D0-976F-C13C3D54E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2687-28D0-4398-914D-E452F558B5D1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B1B56-FA2E-4351-A6F3-059232F6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D8AA5-486C-4677-B01D-268AC5E230F1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E176-BBF1-4D2C-8139-5C4B11F2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F667-A87E-4C9F-B79A-166A7A8A515F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37831-AC25-417D-9913-77F9CFD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B6B2-EBDB-4DD4-847E-88DBED378B07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C37F1-49BB-4EBA-A694-457BD8E21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6FA1F-9C0F-4DF9-83C9-EA588BE7FAB5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EFBBB2-9504-4E81-943E-CEEEA6736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 userDrawn="1"/>
        </p:nvSpPr>
        <p:spPr>
          <a:xfrm>
            <a:off x="0" y="381000"/>
            <a:ext cx="9144000" cy="609600"/>
          </a:xfrm>
          <a:prstGeom prst="rect">
            <a:avLst/>
          </a:prstGeom>
          <a:solidFill>
            <a:srgbClr val="CCFFCC"/>
          </a:solidFill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বিজ্ঞপ্তি</a:t>
            </a:r>
            <a:endParaRPr lang="en-US" sz="2800" dirty="0">
              <a:solidFill>
                <a:schemeClr val="bg1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304800" y="5410200"/>
            <a:ext cx="8458200" cy="1066800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বিশেষভাবে উল্লেখ্য যে, পরীক্ষামূলকভাবে কন্টেন্টগুলো ইন্টারনেটে দেয়া হলো। সকলের সুপরামর্শ গ্রহণযোগ্য 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52400" y="1219200"/>
            <a:ext cx="8763000" cy="2438400"/>
          </a:xfrm>
          <a:prstGeom prst="rect">
            <a:avLst/>
          </a:prstGeom>
          <a:solidFill>
            <a:srgbClr val="99FFCC"/>
          </a:solidFill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এই কন্টেন্টগুলো মাধ্যমিক স্কুলে শ্রেণীকক্ষে ব্যবহার উপযোগী করে বানানো। সম্পূর্ণ শিক্ষার্থীকেন্দ্রিক ও অংশগ্রহণমূলক শ্রেণীকার্যক্রম পরিচালনাই এর মূল উদ্দেশ্য। প্রশিক্ষণরত শিক্ষক প্রশিক্ষকগণ সীমিত সময়ের মধ্যে কন্টেন্টগুলো তৈরি করেছেন।</a:t>
            </a:r>
            <a:endParaRPr lang="en-US" sz="2800" dirty="0">
              <a:solidFill>
                <a:schemeClr val="bg1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304800" y="4038600"/>
            <a:ext cx="8458200" cy="1066800"/>
          </a:xfrm>
          <a:prstGeom prst="rect">
            <a:avLst/>
          </a:prstGeom>
          <a:solidFill>
            <a:srgbClr val="FFCCCC"/>
          </a:solidFill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 উদ্দেশ্যে আগ্রহী যে কেউ কন্টেন্টগুলো পরিবর্তন, পরিবর্ধন বা সংশোধন করে শ্রেণীকক্ষে ব্যবহার করতে পারেন।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0F22E9-1128-4B56-9933-BF6595A808D3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5A3817-0956-4E30-99F7-82EF583C7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ydrangeas.jp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57200" y="22860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2743200" y="2971800"/>
            <a:ext cx="51816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5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kynet\Desktop\p\02.jpeg"/>
          <p:cNvPicPr>
            <a:picLocks noChangeAspect="1" noChangeArrowheads="1"/>
          </p:cNvPicPr>
          <p:nvPr/>
        </p:nvPicPr>
        <p:blipFill>
          <a:blip r:embed="rId2"/>
          <a:srcRect l="2274" t="3847" r="25000" b="3847"/>
          <a:stretch>
            <a:fillRect/>
          </a:stretch>
        </p:blipFill>
        <p:spPr bwMode="auto">
          <a:xfrm>
            <a:off x="50800" y="0"/>
            <a:ext cx="314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C:\Users\Skynet\Desktop\p\imag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8288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pakhi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657600"/>
            <a:ext cx="297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52800" y="152400"/>
            <a:ext cx="53340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গুরুকে ভক্তি=গুরুভক্তি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চতুর্থ(কে) বিভক্তির লোপ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1905000"/>
            <a:ext cx="55626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আরামের জন্য কেদারা=আরামকেদারা</a:t>
            </a:r>
          </a:p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চতুর্থ(জন্য) বিভক্তির লোপ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3810000"/>
            <a:ext cx="54864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বসতের নিমিত্ত ঘর=বসতঘর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চতুর্থ(নিমিত্ত) বিভক্তির লোপ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486400"/>
            <a:ext cx="89916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তাহলে,পূর্বপদের চতুর্থ বিভক্তির(কে,জন্য,নিমিত্ত) ইত্যাদির লোপ হয়ে যে সমাস হয় তাকে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6248400"/>
            <a:ext cx="4114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চতুর্থী তৎপুরুষ সমাস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kynet\Desktop\p\images1.jpeg"/>
          <p:cNvPicPr>
            <a:picLocks noChangeAspect="1" noChangeArrowheads="1"/>
          </p:cNvPicPr>
          <p:nvPr/>
        </p:nvPicPr>
        <p:blipFill>
          <a:blip r:embed="rId2">
            <a:lum bright="30000" contrast="40000"/>
          </a:blip>
          <a:srcRect/>
          <a:stretch>
            <a:fillRect/>
          </a:stretch>
        </p:blipFill>
        <p:spPr bwMode="auto">
          <a:xfrm>
            <a:off x="228600" y="152400"/>
            <a:ext cx="2994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11indiaink-bridge-blog480.jpg"/>
          <p:cNvPicPr>
            <a:picLocks noChangeAspect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52400" y="2590800"/>
            <a:ext cx="29718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52800" y="228600"/>
            <a:ext cx="55626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খাঁচা</a:t>
            </a:r>
            <a:r>
              <a:rPr lang="en-US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খাঁচাছাড়া</a:t>
            </a:r>
            <a:endParaRPr lang="en-US" sz="3600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পঞ্চমী(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) বিভক্তির লোপ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2819400"/>
            <a:ext cx="5791200" cy="198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শহর হতে ফেরত= শহরফেরত</a:t>
            </a:r>
          </a:p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পঞ্চমী(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) বিভক্তির লোপ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105400"/>
            <a:ext cx="89916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তাহলে,পূর্বপদের পঞ্চমী বিভক্তির(হতে,থেকে) ইত্যাদির লোপ হয়ে যে সমাস হয় তাকে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6019800"/>
            <a:ext cx="4114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পঞ্চমী তৎপুরুষ সমাস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stock-photo-8073-boats-tied-by-riverside-water-in-banglades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images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76200" y="3505200"/>
            <a:ext cx="2514600" cy="1905000"/>
            <a:chOff x="76200" y="3657600"/>
            <a:chExt cx="2724150" cy="1905000"/>
          </a:xfrm>
        </p:grpSpPr>
        <p:pic>
          <p:nvPicPr>
            <p:cNvPr id="14346" name="Picture 3" descr="e7a019c4b5aba44ca88fcc9156eb2b91.jpg"/>
            <p:cNvPicPr>
              <a:picLocks noChangeAspect="1"/>
            </p:cNvPicPr>
            <p:nvPr/>
          </p:nvPicPr>
          <p:blipFill>
            <a:blip r:embed="rId4"/>
            <a:srcRect l="47838"/>
            <a:stretch>
              <a:fillRect/>
            </a:stretch>
          </p:blipFill>
          <p:spPr bwMode="auto">
            <a:xfrm flipH="1">
              <a:off x="1371600" y="3657600"/>
              <a:ext cx="142875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4" descr="xinsrc_28211041108064681549713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" y="3694430"/>
              <a:ext cx="1295400" cy="1868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2895600" y="228600"/>
            <a:ext cx="6019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খেয়া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ঘাট= খেয়াঘাট</a:t>
            </a:r>
            <a:endParaRPr lang="en-US" sz="3600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ষষ্ঠী(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) বিভক্তির লোপ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1752600"/>
            <a:ext cx="59436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আমে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বাগান=আমবাগান</a:t>
            </a:r>
          </a:p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ষষ্ঠী(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) বিভক্তির লোপ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486400"/>
            <a:ext cx="8991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তাহলে,পূর্বপদের ষষ্ঠী বিভক্তির(র,এর) ইত্যাদির লোপ হয়ে যে সমাস হয় তাকে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6019800"/>
            <a:ext cx="4114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ষষ্ঠী তৎপুরুষ সমাস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3429000"/>
            <a:ext cx="57912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পুত্র=রাজপুত্র</a:t>
            </a:r>
          </a:p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ষষ্ঠী(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) বিভক্তির লোপ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rabindranat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2362200" cy="1752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363" name="Picture 2" descr="SAM_05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050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hghgfhgf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100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228600"/>
            <a:ext cx="6019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বিশ্বে বিখ্যাত=বিশ্ববিখ্যাত</a:t>
            </a:r>
            <a:endParaRPr lang="en-US" sz="3600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সপ্তমী (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) বিভক্তির লোপ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486400"/>
            <a:ext cx="8991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তাহলে,পূর্বপদের সপ্তমী বিভক্তির(এ,য়,তে) ইত্যাদির লোপ হয়ে যে সমাস হয় তাকে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6019800"/>
            <a:ext cx="4114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সপ্তমী তৎপুরুষ সমাস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2133600"/>
            <a:ext cx="6019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গাছে পাকা=গাছপাকা</a:t>
            </a:r>
            <a:endParaRPr lang="en-US" sz="3600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সপ্তমী (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) বিভক্তির লোপ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4038600"/>
            <a:ext cx="6019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অকালে মৃত্যু=অকালমৃত্যু</a:t>
            </a:r>
            <a:endParaRPr lang="en-US" sz="3600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সপ্তমী (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) বিভক্তির লোপ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images x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images tb.jpeg"/>
          <p:cNvPicPr>
            <a:picLocks noChangeAspect="1"/>
          </p:cNvPicPr>
          <p:nvPr/>
        </p:nvPicPr>
        <p:blipFill>
          <a:blip r:embed="rId3"/>
          <a:srcRect l="24243" t="11060" r="24242" b="11520"/>
          <a:stretch>
            <a:fillRect/>
          </a:stretch>
        </p:blipFill>
        <p:spPr bwMode="auto">
          <a:xfrm>
            <a:off x="76200" y="1981200"/>
            <a:ext cx="24384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violence4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862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43200" y="152400"/>
            <a:ext cx="6096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নয় বালক=নাবালক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না বাচক শব্দ পূর্বে বসে</a:t>
            </a:r>
          </a:p>
          <a:p>
            <a:pPr algn="ctr"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3810000"/>
            <a:ext cx="6096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নেই তাল=বাতাল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না বাচক শব্দ পূর্বে বসে</a:t>
            </a:r>
          </a:p>
          <a:p>
            <a:pPr algn="ctr"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1981200"/>
            <a:ext cx="6096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ন আচার=অনাচার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না বাচক শব্দ পূর্বে বসে</a:t>
            </a:r>
          </a:p>
          <a:p>
            <a:pPr algn="ctr"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486400"/>
            <a:ext cx="8991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তাহলে, না বাচক/নঞ অব্যয়(না,নেই,নাই,নয়) পূর্বে বসে যে তৎপুরুষ সমাস হয় তাকে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6019800"/>
            <a:ext cx="3962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নঞ্‌ তৎপুরুষ সমাস বলে।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asca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Boal Fis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2301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flashmo_175_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1148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43200" y="152400"/>
            <a:ext cx="6096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জল দেয় যে=জলদ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কৃৎ-প্রত্যয়(যে) যুক্ত </a:t>
            </a:r>
          </a:p>
          <a:p>
            <a:pPr algn="ctr"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3810000"/>
            <a:ext cx="6096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জলে জন্মে যা=জলজ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কৃৎ-প্রত্যয়(যা) যুক্ত </a:t>
            </a:r>
          </a:p>
          <a:p>
            <a:pPr algn="ctr"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1828800"/>
            <a:ext cx="6096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জলে চরে যা=জলচর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কৃৎ-প্রত্যয়(যা) যুক্ত </a:t>
            </a:r>
          </a:p>
          <a:p>
            <a:pPr algn="ctr"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562600"/>
            <a:ext cx="8991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তাহলে,  যে পদের পরবর্তী ক্রিয়ামূলের সঙ্গে কৃৎ প্রত্যয় যুক্ত হয়  সে পদকে উপপদ বলে। আর কৃদন্ত পদের সঙ্গে উপপদের যে সমাস হয় তাকে  উপপদ তৎপুরুষ সমাস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fsddsfdsfsd.jpg"/>
          <p:cNvPicPr>
            <a:picLocks noChangeAspect="1"/>
          </p:cNvPicPr>
          <p:nvPr/>
        </p:nvPicPr>
        <p:blipFill>
          <a:blip r:embed="rId3"/>
          <a:srcRect t="13115"/>
          <a:stretch>
            <a:fillRect/>
          </a:stretch>
        </p:blipFill>
        <p:spPr bwMode="auto">
          <a:xfrm>
            <a:off x="76200" y="76200"/>
            <a:ext cx="2619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nvbnvbn.jpg"/>
          <p:cNvPicPr>
            <a:picLocks noChangeAspect="1"/>
          </p:cNvPicPr>
          <p:nvPr/>
        </p:nvPicPr>
        <p:blipFill>
          <a:blip r:embed="rId4"/>
          <a:srcRect t="17978"/>
          <a:stretch>
            <a:fillRect/>
          </a:stretch>
        </p:blipFill>
        <p:spPr bwMode="auto">
          <a:xfrm>
            <a:off x="76200" y="1828800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DSC04872.JPG"/>
          <p:cNvPicPr>
            <a:picLocks noChangeAspect="1"/>
          </p:cNvPicPr>
          <p:nvPr/>
        </p:nvPicPr>
        <p:blipFill>
          <a:blip r:embed="rId5"/>
          <a:srcRect l="20454" t="6061" r="9091"/>
          <a:stretch>
            <a:fillRect/>
          </a:stretch>
        </p:blipFill>
        <p:spPr bwMode="auto">
          <a:xfrm>
            <a:off x="76200" y="3581400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43200" y="152400"/>
            <a:ext cx="6096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গরুর গাড়ি=গরুরগাড়ি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দ্বিতীয়াদি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(র)বিভক্তি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লোপ হয় না</a:t>
            </a:r>
          </a:p>
          <a:p>
            <a:pPr algn="ctr"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3810000"/>
            <a:ext cx="6096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ঘিয়ে ভাজা= ঘিয়েভাজা</a:t>
            </a:r>
          </a:p>
          <a:p>
            <a:pPr algn="ctr"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দ্বিতীয়াদি(এ)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বিভক্তি লোপ হয় না</a:t>
            </a:r>
          </a:p>
          <a:p>
            <a:pPr algn="ctr"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1981200"/>
            <a:ext cx="6096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কলে ছাঁটা=কলেছাঁটা</a:t>
            </a:r>
          </a:p>
          <a:p>
            <a:pPr algn="ctr"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দ্বিতীয়াদি(এ)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বিভক্তি লোপ হয় না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5486400"/>
            <a:ext cx="8991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তাহলে, যে তৎপুরুষ সমাসে দ্বিতীয়াদি বিভক্তি লোপ হয়না  তাকে অলুক তৎপুরুষ সমাস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জোড়ায় কাজ(সময়: ৫ মিনিট)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তৎপুরুষ সমাস কত প্রকার ও কি কি?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381000" y="4419600"/>
            <a:ext cx="1676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নঞ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858000" y="533400"/>
            <a:ext cx="1905000" cy="1371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তৃতীয়া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5867400" y="5638800"/>
            <a:ext cx="1905000" cy="1219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ষষ্ঠী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2362200"/>
            <a:ext cx="2362200" cy="1981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>
            <a:off x="6934200" y="4191000"/>
            <a:ext cx="1752600" cy="1295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পঞ্চমী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133600" y="5791200"/>
            <a:ext cx="205740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সপ্তমী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15200" y="2590800"/>
            <a:ext cx="1524000" cy="1219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চতুর্থী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0" y="2209800"/>
            <a:ext cx="17526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0" y="304800"/>
            <a:ext cx="19812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অলুক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581400" y="520700"/>
            <a:ext cx="2209800" cy="10033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দ্বিতীয়া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stCxn id="41" idx="7"/>
            <a:endCxn id="39" idx="3"/>
          </p:cNvCxnSpPr>
          <p:nvPr/>
        </p:nvCxnSpPr>
        <p:spPr>
          <a:xfrm rot="5400000" flipH="1" flipV="1">
            <a:off x="5816600" y="1331913"/>
            <a:ext cx="949325" cy="16922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1" idx="1"/>
            <a:endCxn id="48" idx="5"/>
          </p:cNvCxnSpPr>
          <p:nvPr/>
        </p:nvCxnSpPr>
        <p:spPr>
          <a:xfrm rot="16200000" flipV="1">
            <a:off x="2111375" y="989013"/>
            <a:ext cx="1243013" cy="2084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1" idx="2"/>
            <a:endCxn id="47" idx="6"/>
          </p:cNvCxnSpPr>
          <p:nvPr/>
        </p:nvCxnSpPr>
        <p:spPr>
          <a:xfrm rot="10800000">
            <a:off x="1752600" y="2819400"/>
            <a:ext cx="1676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8" idx="7"/>
          </p:cNvCxnSpPr>
          <p:nvPr/>
        </p:nvCxnSpPr>
        <p:spPr>
          <a:xfrm rot="10800000" flipV="1">
            <a:off x="1811338" y="4191000"/>
            <a:ext cx="2151062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1" idx="6"/>
            <a:endCxn id="46" idx="2"/>
          </p:cNvCxnSpPr>
          <p:nvPr/>
        </p:nvCxnSpPr>
        <p:spPr>
          <a:xfrm flipV="1">
            <a:off x="5791200" y="3200400"/>
            <a:ext cx="1524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1" idx="0"/>
            <a:endCxn id="49" idx="4"/>
          </p:cNvCxnSpPr>
          <p:nvPr/>
        </p:nvCxnSpPr>
        <p:spPr>
          <a:xfrm rot="5400000" flipH="1" flipV="1">
            <a:off x="4229100" y="19050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1" idx="4"/>
            <a:endCxn id="45" idx="0"/>
          </p:cNvCxnSpPr>
          <p:nvPr/>
        </p:nvCxnSpPr>
        <p:spPr>
          <a:xfrm rot="5400000">
            <a:off x="3162300" y="4343400"/>
            <a:ext cx="14478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1" idx="4"/>
            <a:endCxn id="40" idx="0"/>
          </p:cNvCxnSpPr>
          <p:nvPr/>
        </p:nvCxnSpPr>
        <p:spPr>
          <a:xfrm rot="16200000" flipH="1">
            <a:off x="5067300" y="3886200"/>
            <a:ext cx="12954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1" idx="5"/>
            <a:endCxn id="42" idx="1"/>
          </p:cNvCxnSpPr>
          <p:nvPr/>
        </p:nvCxnSpPr>
        <p:spPr>
          <a:xfrm rot="16200000" flipH="1">
            <a:off x="6154737" y="3343276"/>
            <a:ext cx="327025" cy="1746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(সময়: ০৮ মিনিট)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  <a:defRPr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প্রত্যেক প্রকার তৎপুরুষ সমাসের ব্যাসবাক্যসহ দুটি করে উদাহরণ দাও।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304800"/>
            <a:ext cx="8610600" cy="6324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E97229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কুদ্দুছ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রানির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বা্জার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নং০৪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(18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নং০১৮১৮০৫৬৫২১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4" descr="C:\Users\Skynet\Desktop\p\Individual Picture\DSC05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81000"/>
            <a:ext cx="2895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4724400" cy="68580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dirty="0" smtClean="0"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dirty="0" smtClean="0">
              <a:latin typeface="NikoshBAN" pitchFamily="2" charset="0"/>
              <a:ea typeface="NikoshLight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534400" cy="5791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সমাস কাকে বলে ?</a:t>
            </a:r>
            <a:endParaRPr lang="en-US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সমাস নিষ্পন্ন পদটিকে কী বলে ?</a:t>
            </a:r>
          </a:p>
          <a:p>
            <a:pPr eaLnBrk="1" hangingPunct="1">
              <a:defRPr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তৎপুরুষ সমাস কত প্রকার ও কি কি?</a:t>
            </a:r>
          </a:p>
          <a:p>
            <a:pPr eaLnBrk="1" hangingPunct="1">
              <a:defRPr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মাতাকে ভক্তি=   ?( সমস্তপদ কী ?)</a:t>
            </a:r>
          </a:p>
          <a:p>
            <a:pPr eaLnBrk="1" hangingPunct="1">
              <a:defRPr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রাজপুত্র-এর ব্যাসবাক্য ও সমাসের নাম লিখ ।</a:t>
            </a:r>
          </a:p>
          <a:p>
            <a:pPr eaLnBrk="1" hangingPunct="1">
              <a:defRPr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নঞ তৎপুরুষ সমাসের একটি উদাহরণ দাও।</a:t>
            </a:r>
          </a:p>
          <a:p>
            <a:pPr eaLnBrk="1" hangingPunct="1">
              <a:defRPr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পকেটমার এর ব্যাসবাক্য ও সমাসের নাম বল।</a:t>
            </a:r>
          </a:p>
          <a:p>
            <a:pPr eaLnBrk="1" hangingPunct="1">
              <a:defRPr/>
            </a:pPr>
            <a:endParaRPr lang="bn-BD" sz="2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endParaRPr lang="bn-BD" sz="2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endParaRPr lang="bn-BD" sz="2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533400" y="533400"/>
            <a:ext cx="8305800" cy="4432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algn="ctr">
              <a:defRPr/>
            </a:pPr>
            <a:r>
              <a:rPr lang="en-US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defRPr/>
            </a:pP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“পূর্বপদ ও পরপদের ধারণা সমাসের জন্য খুবই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defRPr/>
            </a:pP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গুরুত্বপূর্ণ” কথাটি ব্যাখ্যা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করে নিয়ে আসবে ।</a:t>
            </a:r>
          </a:p>
          <a:p>
            <a:pPr>
              <a:defRPr/>
            </a:pP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opy of 221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534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5000" y="1371600"/>
            <a:ext cx="49879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60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14400" y="838200"/>
            <a:ext cx="7543800" cy="541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শ্রেণিঃনবম</a:t>
            </a:r>
            <a:r>
              <a:rPr lang="en-US" sz="7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en-US" sz="7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US" sz="66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বিষয়ঃবাংলা-২য় </a:t>
            </a:r>
            <a:r>
              <a:rPr lang="en-US" sz="66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পত্র</a:t>
            </a:r>
            <a:r>
              <a:rPr lang="en-US" sz="66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en-US" sz="66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US" sz="66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সময়ঃ৫০মিনিট</a:t>
            </a:r>
            <a:br>
              <a:rPr lang="en-US" sz="66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US" sz="66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তারিখঃ</a:t>
            </a:r>
            <a:r>
              <a:rPr lang="en-US" sz="66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২৫/০৩/ ২০১৩</a:t>
            </a:r>
            <a:br>
              <a:rPr lang="en-US" sz="66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endParaRPr lang="en-US" sz="6600" dirty="0">
              <a:solidFill>
                <a:srgbClr val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Skynet\Desktop\p\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24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04800" y="685800"/>
            <a:ext cx="2197100" cy="769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গুরুকে</a:t>
            </a:r>
            <a:r>
              <a:rPr lang="en-US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ভক্তি</a:t>
            </a:r>
            <a:endParaRPr lang="en-US" sz="4400" dirty="0">
              <a:solidFill>
                <a:srgbClr val="000099"/>
              </a:solidFill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52400" y="2514600"/>
            <a:ext cx="274320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খাঁচা</a:t>
            </a:r>
            <a:r>
              <a:rPr lang="en-US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ছাড়া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781800" y="5181600"/>
            <a:ext cx="213360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তেলে</a:t>
            </a:r>
            <a:r>
              <a:rPr lang="en-US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ভাজা</a:t>
            </a:r>
            <a:endParaRPr lang="en-US" sz="4000" dirty="0">
              <a:solidFill>
                <a:srgbClr val="000099"/>
              </a:solidFill>
            </a:endParaRPr>
          </a:p>
        </p:txBody>
      </p:sp>
      <p:pic>
        <p:nvPicPr>
          <p:cNvPr id="9222" name="Picture 4" descr="C:\Users\Skynet\Desktop\p\images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H:\images.jpeg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419600"/>
            <a:ext cx="3657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10400" y="685800"/>
            <a:ext cx="2133600" cy="769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গুরুভক্তি</a:t>
            </a:r>
            <a:endParaRPr lang="en-US" sz="4400" dirty="0">
              <a:solidFill>
                <a:srgbClr val="000099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34200" y="2590800"/>
            <a:ext cx="175260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খাঁচাছাড়া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1000" y="5334000"/>
            <a:ext cx="213360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তেলে</a:t>
            </a:r>
            <a:r>
              <a:rPr lang="en-US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ভাজা</a:t>
            </a:r>
            <a:endParaRPr lang="en-US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81200"/>
            <a:ext cx="6858000" cy="175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US" sz="115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</a:t>
            </a:r>
            <a:r>
              <a:rPr lang="en-US" sz="115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1722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b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আচরণিক</a:t>
            </a:r>
            <a:r>
              <a:rPr lang="en-US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০২।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সমা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০৩।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ব্যাসবাক্য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1938" y="-287338"/>
            <a:ext cx="2286000" cy="17240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800" dirty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en-US" sz="8800" dirty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5200" y="228600"/>
            <a:ext cx="5638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কেদারা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আরামকেদারা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19" name="Content Placeholder 6"/>
          <p:cNvSpPr txBox="1">
            <a:spLocks/>
          </p:cNvSpPr>
          <p:nvPr/>
        </p:nvSpPr>
        <p:spPr bwMode="auto">
          <a:xfrm>
            <a:off x="914400" y="228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914400"/>
            <a:ext cx="5181600" cy="2678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পরপদের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কেদারা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অর্থই প্রধান রূপে প্রতীয়মান হয়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কেদারা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বিশেষণ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আরামের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পদ নিয়ে এ সমাস হয়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আরামের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পদ সাধারণত পূর্বে বসে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পূর্বপদের বিভক্তি লোপ পায়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4" name="Picture 6" descr="C:\Users\Skynet\Desktop\p\imag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235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8600" y="3733800"/>
            <a:ext cx="86106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একক কাজ(সময় : ২ মিনিট)</a:t>
            </a:r>
          </a:p>
          <a:p>
            <a:pPr algn="ctr">
              <a:defRPr/>
            </a:pPr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উপরোক্ত বৈশিষ্ট্যের ভিত্তিতে তৎপুরুষ সমাসের সঙ্গা দাও।</a:t>
            </a:r>
          </a:p>
          <a:p>
            <a:pPr algn="ctr">
              <a:defRPr/>
            </a:pPr>
            <a:endParaRPr lang="bn-BD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105400"/>
            <a:ext cx="86106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পূর্বপদের বিভক্তির লোপে যে সমাস হয় এবং যে সমাসে পরপদের অর্থ প্রধানভাবে বোঝায় তাকে তৎপুরুষ সমাস বলে।</a:t>
            </a:r>
          </a:p>
          <a:p>
            <a:pPr algn="ctr">
              <a:defRPr/>
            </a:pPr>
            <a:endParaRPr lang="bn-BD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images 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175071515_f621e27ec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81400" y="228600"/>
            <a:ext cx="53340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বিপদ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আপন্ন= বিপদাপন্ন</a:t>
            </a: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দ্বিতীয়া(কে) বিভক্তির লোপ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2971800"/>
            <a:ext cx="5181600" cy="198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দুঃখ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প্রাপ্ত= দুঃখপ্রাপ্ত</a:t>
            </a:r>
          </a:p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দ্বিতীয়া(কে) বিভক্তির লোপ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410200"/>
            <a:ext cx="85344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তাহলে,পূর্বপদের দ্বিতীয়া বিভক্তির(কে,রে) ইত্যাদির লোপ হয়ে যে সমাস হয় তাকে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6019800"/>
            <a:ext cx="472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দ্বিতীয়া তৎপুরুষ সমাস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tamim-iqbal-2009-10-31-12-12-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3136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scene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908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1400" y="228600"/>
            <a:ext cx="53340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শ্রম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লব্ধ=শ্রমলব্ধ</a:t>
            </a: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তৃতীয়া(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) বিভক্তির লোপ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2971800"/>
            <a:ext cx="5410200" cy="198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মন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গড়া=মনগড়া</a:t>
            </a:r>
          </a:p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তৃতীয়া(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) বিভক্তির লোপ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105400"/>
            <a:ext cx="89916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তাহলে,পূর্বপদের তৃতীয়া বিভক্তির(দ্বারা,দিয়া,কর্তৃক) ইত্যাদির লোপ হয়ে যে সমাস হয় তাকে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5943600"/>
            <a:ext cx="4114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তৃতীয়া তৎপুরুষ সমাস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1836</TotalTime>
  <Words>559</Words>
  <Application>Microsoft Office PowerPoint</Application>
  <PresentationFormat>On-screen Show (4:3)</PresentationFormat>
  <Paragraphs>140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1_Flow</vt:lpstr>
      <vt:lpstr>Office Theme</vt:lpstr>
      <vt:lpstr>Slide 1</vt:lpstr>
      <vt:lpstr>Slide 2</vt:lpstr>
      <vt:lpstr>Slide 3</vt:lpstr>
      <vt:lpstr>Slide 4</vt:lpstr>
      <vt:lpstr>Slide 5</vt:lpstr>
      <vt:lpstr>                             আচরণিক উদ্দেশ্য  এই পাঠ শেষে শিক্ষার্থীরা-   ০১। তৎপুরুষ সমাস কী তা বলতে পারবে। ০২। তৎপুরুষ সমাসের প্রকারভেদ উল্লেখ করতে পারবে। ০৩। ব্যাসবাক্য থেকে তৎপুরুষ সমাস নির্ণয় করতে পারবে।   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জোড়ায় কাজ(সময়: ৫ মিনিট)</vt:lpstr>
      <vt:lpstr>Slide 18</vt:lpstr>
      <vt:lpstr>দলগত কাজ(সময়: ০৮ মিনিট)</vt:lpstr>
      <vt:lpstr>মূল্যায়ন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নিচের ছবিতে কী দেখা যায় ?</dc:title>
  <dc:creator>Skynet</dc:creator>
  <cp:lastModifiedBy>ttc</cp:lastModifiedBy>
  <cp:revision>315</cp:revision>
  <dcterms:created xsi:type="dcterms:W3CDTF">2006-08-16T00:00:00Z</dcterms:created>
  <dcterms:modified xsi:type="dcterms:W3CDTF">2013-04-12T12:18:24Z</dcterms:modified>
</cp:coreProperties>
</file>